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5" r:id="rId3"/>
    <p:sldId id="295" r:id="rId4"/>
    <p:sldId id="266" r:id="rId5"/>
    <p:sldId id="296" r:id="rId6"/>
    <p:sldId id="286" r:id="rId7"/>
    <p:sldId id="287" r:id="rId8"/>
    <p:sldId id="297" r:id="rId9"/>
    <p:sldId id="299" r:id="rId10"/>
    <p:sldId id="289" r:id="rId11"/>
    <p:sldId id="290" r:id="rId12"/>
    <p:sldId id="264" r:id="rId13"/>
    <p:sldId id="259" r:id="rId14"/>
    <p:sldId id="260" r:id="rId15"/>
    <p:sldId id="261" r:id="rId16"/>
    <p:sldId id="267" r:id="rId17"/>
    <p:sldId id="268" r:id="rId18"/>
    <p:sldId id="269" r:id="rId19"/>
    <p:sldId id="270" r:id="rId20"/>
    <p:sldId id="271" r:id="rId21"/>
    <p:sldId id="272" r:id="rId22"/>
    <p:sldId id="273" r:id="rId23"/>
    <p:sldId id="274" r:id="rId24"/>
    <p:sldId id="275" r:id="rId25"/>
    <p:sldId id="293" r:id="rId26"/>
    <p:sldId id="281" r:id="rId27"/>
    <p:sldId id="282" r:id="rId28"/>
    <p:sldId id="291" r:id="rId29"/>
    <p:sldId id="292" r:id="rId30"/>
    <p:sldId id="277" r:id="rId31"/>
    <p:sldId id="276" r:id="rId32"/>
    <p:sldId id="278" r:id="rId33"/>
    <p:sldId id="279" r:id="rId34"/>
    <p:sldId id="284" r:id="rId35"/>
    <p:sldId id="283" r:id="rId36"/>
    <p:sldId id="29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17" autoAdjust="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120"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FCAB4E-123F-461A-B980-3D633CC830D8}" type="datetimeFigureOut">
              <a:rPr lang="en-US" smtClean="0"/>
              <a:t>3/12/2021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FF9EDB-BD41-4145-BA1B-44EB9DB47F1A}" type="slidenum">
              <a:rPr lang="en-US" smtClean="0"/>
              <a:t>‹#›</a:t>
            </a:fld>
            <a:endParaRPr lang="en-US"/>
          </a:p>
        </p:txBody>
      </p:sp>
    </p:spTree>
    <p:extLst>
      <p:ext uri="{BB962C8B-B14F-4D97-AF65-F5344CB8AC3E}">
        <p14:creationId xmlns:p14="http://schemas.microsoft.com/office/powerpoint/2010/main" val="224974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FF9EDB-BD41-4145-BA1B-44EB9DB47F1A}" type="slidenum">
              <a:rPr lang="en-US" smtClean="0"/>
              <a:t>1</a:t>
            </a:fld>
            <a:endParaRPr lang="en-US"/>
          </a:p>
        </p:txBody>
      </p:sp>
    </p:spTree>
    <p:extLst>
      <p:ext uri="{BB962C8B-B14F-4D97-AF65-F5344CB8AC3E}">
        <p14:creationId xmlns:p14="http://schemas.microsoft.com/office/powerpoint/2010/main" val="3173695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a:t>
            </a:r>
            <a:r>
              <a:rPr lang="en-US" baseline="0" dirty="0"/>
              <a:t> 900 MADILINE DENTON </a:t>
            </a:r>
            <a:endParaRPr lang="en-US" dirty="0"/>
          </a:p>
        </p:txBody>
      </p:sp>
      <p:sp>
        <p:nvSpPr>
          <p:cNvPr id="4" name="Slide Number Placeholder 3"/>
          <p:cNvSpPr>
            <a:spLocks noGrp="1"/>
          </p:cNvSpPr>
          <p:nvPr>
            <p:ph type="sldNum" sz="quarter" idx="10"/>
          </p:nvPr>
        </p:nvSpPr>
        <p:spPr/>
        <p:txBody>
          <a:bodyPr/>
          <a:lstStyle/>
          <a:p>
            <a:fld id="{E5FF9EDB-BD41-4145-BA1B-44EB9DB47F1A}" type="slidenum">
              <a:rPr lang="en-US" smtClean="0"/>
              <a:t>12</a:t>
            </a:fld>
            <a:endParaRPr lang="en-US"/>
          </a:p>
        </p:txBody>
      </p:sp>
    </p:spTree>
    <p:extLst>
      <p:ext uri="{BB962C8B-B14F-4D97-AF65-F5344CB8AC3E}">
        <p14:creationId xmlns:p14="http://schemas.microsoft.com/office/powerpoint/2010/main" val="66559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1890 Gardner roll</a:t>
            </a:r>
            <a:r>
              <a:rPr lang="en-US" baseline="0" dirty="0"/>
              <a:t> </a:t>
            </a:r>
            <a:endParaRPr lang="en-US" dirty="0"/>
          </a:p>
        </p:txBody>
      </p:sp>
      <p:sp>
        <p:nvSpPr>
          <p:cNvPr id="4" name="Slide Number Placeholder 3"/>
          <p:cNvSpPr>
            <a:spLocks noGrp="1"/>
          </p:cNvSpPr>
          <p:nvPr>
            <p:ph type="sldNum" sz="quarter" idx="10"/>
          </p:nvPr>
        </p:nvSpPr>
        <p:spPr/>
        <p:txBody>
          <a:bodyPr/>
          <a:lstStyle/>
          <a:p>
            <a:fld id="{E5FF9EDB-BD41-4145-BA1B-44EB9DB47F1A}" type="slidenum">
              <a:rPr lang="en-US" smtClean="0"/>
              <a:t>14</a:t>
            </a:fld>
            <a:endParaRPr lang="en-US"/>
          </a:p>
        </p:txBody>
      </p:sp>
    </p:spTree>
    <p:extLst>
      <p:ext uri="{BB962C8B-B14F-4D97-AF65-F5344CB8AC3E}">
        <p14:creationId xmlns:p14="http://schemas.microsoft.com/office/powerpoint/2010/main" val="2935880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0"/>
            <a:ext cx="5143500" cy="6858000"/>
          </a:xfrm>
          <a:prstGeom prst="rect">
            <a:avLst/>
          </a:prstGeom>
        </p:spPr>
      </p:pic>
      <p:sp>
        <p:nvSpPr>
          <p:cNvPr id="5" name="TextBox 4"/>
          <p:cNvSpPr txBox="1"/>
          <p:nvPr/>
        </p:nvSpPr>
        <p:spPr>
          <a:xfrm>
            <a:off x="1981200" y="2514600"/>
            <a:ext cx="464820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All Citizen Potawatomi Nation Tribal Members </a:t>
            </a:r>
          </a:p>
          <a:p>
            <a:r>
              <a:rPr lang="en-US" dirty="0"/>
              <a:t>Should have a direct Family Ancestor on the </a:t>
            </a:r>
          </a:p>
          <a:p>
            <a:r>
              <a:rPr lang="en-US" dirty="0"/>
              <a:t>1887 or 1872 allotment lists.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4343400"/>
            <a:ext cx="3144687" cy="2014626"/>
          </a:xfrm>
          <a:prstGeom prst="rect">
            <a:avLst/>
          </a:prstGeom>
        </p:spPr>
      </p:pic>
    </p:spTree>
    <p:extLst>
      <p:ext uri="{BB962C8B-B14F-4D97-AF65-F5344CB8AC3E}">
        <p14:creationId xmlns:p14="http://schemas.microsoft.com/office/powerpoint/2010/main" val="3326795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2400"/>
            <a:ext cx="10595609" cy="5112184"/>
          </a:xfrm>
          <a:prstGeom prst="rect">
            <a:avLst/>
          </a:prstGeom>
        </p:spPr>
      </p:pic>
      <p:sp>
        <p:nvSpPr>
          <p:cNvPr id="3" name="TextBox 2"/>
          <p:cNvSpPr txBox="1"/>
          <p:nvPr/>
        </p:nvSpPr>
        <p:spPr>
          <a:xfrm>
            <a:off x="304800" y="5562600"/>
            <a:ext cx="86868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SEARCH BY INDIVIDUAL IS HELPFUL FOR THOSE THAT MAY NOT FALL UNDER ONE OF THE FAMILY MANUSCRIPTS/GRAY DOC BOXES …..SMITH AND SLAVEN ARE TWO FAMILIES THAT ONE COULD CONTACT ME ON FOR FAMILY INFORMATION NOT AVAILABLE IN FAM. MANU.</a:t>
            </a:r>
          </a:p>
        </p:txBody>
      </p:sp>
    </p:spTree>
    <p:extLst>
      <p:ext uri="{BB962C8B-B14F-4D97-AF65-F5344CB8AC3E}">
        <p14:creationId xmlns:p14="http://schemas.microsoft.com/office/powerpoint/2010/main" val="2721593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1390"/>
            <a:ext cx="9144000" cy="5055220"/>
          </a:xfrm>
          <a:prstGeom prst="rect">
            <a:avLst/>
          </a:prstGeom>
        </p:spPr>
      </p:pic>
      <p:sp>
        <p:nvSpPr>
          <p:cNvPr id="3" name="TextBox 2"/>
          <p:cNvSpPr txBox="1"/>
          <p:nvPr/>
        </p:nvSpPr>
        <p:spPr>
          <a:xfrm>
            <a:off x="838200" y="5562600"/>
            <a:ext cx="71628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STRONGLY SUGGEST USING THE HELP BUTTON ….AS MOST HELP BUTTONS VERY HELPFUL AND WILL MAKE YOUR RESEARCH TIME HERE MORE PRODUCTIVE !</a:t>
            </a:r>
          </a:p>
        </p:txBody>
      </p:sp>
    </p:spTree>
    <p:extLst>
      <p:ext uri="{BB962C8B-B14F-4D97-AF65-F5344CB8AC3E}">
        <p14:creationId xmlns:p14="http://schemas.microsoft.com/office/powerpoint/2010/main" val="87382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616" y="1120140"/>
            <a:ext cx="3096768" cy="4617720"/>
          </a:xfrm>
          <a:prstGeom prst="rect">
            <a:avLst/>
          </a:prstGeom>
        </p:spPr>
      </p:pic>
      <p:sp>
        <p:nvSpPr>
          <p:cNvPr id="4" name="TextBox 3"/>
          <p:cNvSpPr txBox="1"/>
          <p:nvPr/>
        </p:nvSpPr>
        <p:spPr>
          <a:xfrm>
            <a:off x="2057400" y="457200"/>
            <a:ext cx="51054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t>CP # 900 MADILINE DENTON nee LAFROMBOISE  1853~1910 </a:t>
            </a:r>
          </a:p>
        </p:txBody>
      </p:sp>
      <p:sp>
        <p:nvSpPr>
          <p:cNvPr id="5" name="TextBox 4"/>
          <p:cNvSpPr txBox="1"/>
          <p:nvPr/>
        </p:nvSpPr>
        <p:spPr>
          <a:xfrm>
            <a:off x="1836019" y="5737860"/>
            <a:ext cx="5943600"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DAUGHTER OF CHIEF JOSEPH LAFROMBOISE/LEFROMBOISE  AND THERESA PELTIER </a:t>
            </a:r>
          </a:p>
        </p:txBody>
      </p:sp>
    </p:spTree>
    <p:extLst>
      <p:ext uri="{BB962C8B-B14F-4D97-AF65-F5344CB8AC3E}">
        <p14:creationId xmlns:p14="http://schemas.microsoft.com/office/powerpoint/2010/main" val="112419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910" y="1778508"/>
            <a:ext cx="5250180" cy="3300984"/>
          </a:xfrm>
          <a:prstGeom prst="rect">
            <a:avLst/>
          </a:prstGeom>
        </p:spPr>
      </p:pic>
      <p:sp>
        <p:nvSpPr>
          <p:cNvPr id="3" name="TextBox 2"/>
          <p:cNvSpPr txBox="1"/>
          <p:nvPr/>
        </p:nvSpPr>
        <p:spPr>
          <a:xfrm>
            <a:off x="3733800" y="6172200"/>
            <a:ext cx="483489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From the 1887 allottee roll</a:t>
            </a:r>
          </a:p>
        </p:txBody>
      </p:sp>
    </p:spTree>
    <p:extLst>
      <p:ext uri="{BB962C8B-B14F-4D97-AF65-F5344CB8AC3E}">
        <p14:creationId xmlns:p14="http://schemas.microsoft.com/office/powerpoint/2010/main" val="161706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0074"/>
            <a:ext cx="9144000" cy="3937852"/>
          </a:xfrm>
          <a:prstGeom prst="rect">
            <a:avLst/>
          </a:prstGeom>
        </p:spPr>
      </p:pic>
      <p:sp>
        <p:nvSpPr>
          <p:cNvPr id="3" name="TextBox 2"/>
          <p:cNvSpPr txBox="1"/>
          <p:nvPr/>
        </p:nvSpPr>
        <p:spPr>
          <a:xfrm>
            <a:off x="533400" y="533400"/>
            <a:ext cx="8001000" cy="381000"/>
          </a:xfrm>
          <a:prstGeom prst="rect">
            <a:avLst/>
          </a:prstGeom>
          <a:noFill/>
        </p:spPr>
        <p:txBody>
          <a:bodyPr wrap="square" rtlCol="0">
            <a:spAutoFit/>
          </a:bodyPr>
          <a:lstStyle/>
          <a:p>
            <a:pPr algn="ctr"/>
            <a:r>
              <a:rPr lang="en-US" dirty="0"/>
              <a:t>1890 GARDNER ROLL  </a:t>
            </a:r>
          </a:p>
        </p:txBody>
      </p:sp>
    </p:spTree>
    <p:extLst>
      <p:ext uri="{BB962C8B-B14F-4D97-AF65-F5344CB8AC3E}">
        <p14:creationId xmlns:p14="http://schemas.microsoft.com/office/powerpoint/2010/main" val="202718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6870"/>
            <a:ext cx="9144000" cy="3864260"/>
          </a:xfrm>
          <a:prstGeom prst="rect">
            <a:avLst/>
          </a:prstGeom>
        </p:spPr>
      </p:pic>
      <p:sp>
        <p:nvSpPr>
          <p:cNvPr id="5" name="TextBox 4"/>
          <p:cNvSpPr txBox="1"/>
          <p:nvPr/>
        </p:nvSpPr>
        <p:spPr>
          <a:xfrm>
            <a:off x="609600" y="685800"/>
            <a:ext cx="7391400" cy="369332"/>
          </a:xfrm>
          <a:prstGeom prst="rect">
            <a:avLst/>
          </a:prstGeom>
          <a:noFill/>
        </p:spPr>
        <p:txBody>
          <a:bodyPr wrap="square" rtlCol="0">
            <a:spAutoFit/>
          </a:bodyPr>
          <a:lstStyle/>
          <a:p>
            <a:pPr algn="ctr"/>
            <a:r>
              <a:rPr lang="en-US" dirty="0"/>
              <a:t>1891 ANNUITY PAYMENT DOCUMENT FOR CITIZEN POTAWATOMI </a:t>
            </a:r>
          </a:p>
        </p:txBody>
      </p:sp>
    </p:spTree>
    <p:extLst>
      <p:ext uri="{BB962C8B-B14F-4D97-AF65-F5344CB8AC3E}">
        <p14:creationId xmlns:p14="http://schemas.microsoft.com/office/powerpoint/2010/main" val="3730363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0519"/>
            <a:ext cx="9144000" cy="3356962"/>
          </a:xfrm>
          <a:prstGeom prst="rect">
            <a:avLst/>
          </a:prstGeom>
        </p:spPr>
      </p:pic>
      <p:sp>
        <p:nvSpPr>
          <p:cNvPr id="3" name="TextBox 2"/>
          <p:cNvSpPr txBox="1"/>
          <p:nvPr/>
        </p:nvSpPr>
        <p:spPr>
          <a:xfrm>
            <a:off x="1143000" y="533400"/>
            <a:ext cx="4191000" cy="369332"/>
          </a:xfrm>
          <a:prstGeom prst="rect">
            <a:avLst/>
          </a:prstGeom>
          <a:noFill/>
        </p:spPr>
        <p:txBody>
          <a:bodyPr wrap="square" rtlCol="0">
            <a:spAutoFit/>
          </a:bodyPr>
          <a:lstStyle/>
          <a:p>
            <a:pPr algn="ctr"/>
            <a:r>
              <a:rPr lang="en-US" dirty="0"/>
              <a:t>1880 CENSUS SILVERLAKE KS</a:t>
            </a:r>
          </a:p>
        </p:txBody>
      </p:sp>
    </p:spTree>
    <p:extLst>
      <p:ext uri="{BB962C8B-B14F-4D97-AF65-F5344CB8AC3E}">
        <p14:creationId xmlns:p14="http://schemas.microsoft.com/office/powerpoint/2010/main" val="169996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44196"/>
            <a:ext cx="5413248" cy="6769608"/>
          </a:xfrm>
          <a:prstGeom prst="rect">
            <a:avLst/>
          </a:prstGeom>
        </p:spPr>
      </p:pic>
    </p:spTree>
    <p:extLst>
      <p:ext uri="{BB962C8B-B14F-4D97-AF65-F5344CB8AC3E}">
        <p14:creationId xmlns:p14="http://schemas.microsoft.com/office/powerpoint/2010/main" val="150277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0525" y="0"/>
            <a:ext cx="5202949" cy="6858000"/>
          </a:xfrm>
          <a:prstGeom prst="rect">
            <a:avLst/>
          </a:prstGeom>
        </p:spPr>
      </p:pic>
    </p:spTree>
    <p:extLst>
      <p:ext uri="{BB962C8B-B14F-4D97-AF65-F5344CB8AC3E}">
        <p14:creationId xmlns:p14="http://schemas.microsoft.com/office/powerpoint/2010/main" val="2520294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 y="411480"/>
            <a:ext cx="8580120" cy="6035040"/>
          </a:xfrm>
          <a:prstGeom prst="rect">
            <a:avLst/>
          </a:prstGeom>
        </p:spPr>
      </p:pic>
    </p:spTree>
    <p:extLst>
      <p:ext uri="{BB962C8B-B14F-4D97-AF65-F5344CB8AC3E}">
        <p14:creationId xmlns:p14="http://schemas.microsoft.com/office/powerpoint/2010/main" val="187466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640080"/>
            <a:ext cx="8153400" cy="5577840"/>
          </a:xfrm>
          <a:prstGeom prst="rect">
            <a:avLst/>
          </a:prstGeom>
        </p:spPr>
      </p:pic>
      <p:sp>
        <p:nvSpPr>
          <p:cNvPr id="5" name="TextBox 4"/>
          <p:cNvSpPr txBox="1"/>
          <p:nvPr/>
        </p:nvSpPr>
        <p:spPr>
          <a:xfrm>
            <a:off x="1828800" y="3581400"/>
            <a:ext cx="25908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b="1" dirty="0">
                <a:solidFill>
                  <a:srgbClr val="C00000"/>
                </a:solidFill>
              </a:rPr>
              <a:t>“NEE” (NAY)= MAIDEN NAME , BUT NOT ALWAYS </a:t>
            </a:r>
          </a:p>
        </p:txBody>
      </p:sp>
      <p:sp>
        <p:nvSpPr>
          <p:cNvPr id="6" name="TextBox 5"/>
          <p:cNvSpPr txBox="1"/>
          <p:nvPr/>
        </p:nvSpPr>
        <p:spPr>
          <a:xfrm>
            <a:off x="4572000" y="152400"/>
            <a:ext cx="3810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1362 + Patentees /</a:t>
            </a:r>
            <a:r>
              <a:rPr lang="en-US" dirty="0" err="1"/>
              <a:t>Allottees</a:t>
            </a:r>
            <a:r>
              <a:rPr lang="en-US" dirty="0"/>
              <a:t> on the 1887 </a:t>
            </a:r>
          </a:p>
        </p:txBody>
      </p:sp>
      <p:sp>
        <p:nvSpPr>
          <p:cNvPr id="7" name="TextBox 6"/>
          <p:cNvSpPr txBox="1"/>
          <p:nvPr/>
        </p:nvSpPr>
        <p:spPr>
          <a:xfrm>
            <a:off x="495300" y="152400"/>
            <a:ext cx="35433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CP in front of a  number = to the Act of 1887 Allottee</a:t>
            </a:r>
          </a:p>
        </p:txBody>
      </p:sp>
      <p:sp>
        <p:nvSpPr>
          <p:cNvPr id="11" name="Lightning Bolt 10"/>
          <p:cNvSpPr/>
          <p:nvPr/>
        </p:nvSpPr>
        <p:spPr>
          <a:xfrm>
            <a:off x="4038600" y="990600"/>
            <a:ext cx="228600" cy="1524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02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Isabelle </a:t>
            </a:r>
            <a:r>
              <a:rPr lang="en-US" dirty="0" err="1"/>
              <a:t>Pettifer</a:t>
            </a:r>
            <a:r>
              <a:rPr lang="en-US" dirty="0"/>
              <a:t> </a:t>
            </a:r>
            <a:r>
              <a:rPr lang="en-US" dirty="0" err="1"/>
              <a:t>Schalles</a:t>
            </a:r>
            <a:r>
              <a:rPr lang="en-US" dirty="0"/>
              <a:t> </a:t>
            </a:r>
            <a:r>
              <a:rPr lang="en-US" dirty="0" err="1"/>
              <a:t>Murrey</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04544" y="2272125"/>
            <a:ext cx="2343912" cy="318211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496738"/>
            <a:ext cx="4038600" cy="2732887"/>
          </a:xfrm>
        </p:spPr>
      </p:pic>
    </p:spTree>
    <p:extLst>
      <p:ext uri="{BB962C8B-B14F-4D97-AF65-F5344CB8AC3E}">
        <p14:creationId xmlns:p14="http://schemas.microsoft.com/office/powerpoint/2010/main" val="111020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620" y="0"/>
            <a:ext cx="5280760" cy="6858000"/>
          </a:xfrm>
          <a:prstGeom prst="rect">
            <a:avLst/>
          </a:prstGeom>
        </p:spPr>
      </p:pic>
    </p:spTree>
    <p:extLst>
      <p:ext uri="{BB962C8B-B14F-4D97-AF65-F5344CB8AC3E}">
        <p14:creationId xmlns:p14="http://schemas.microsoft.com/office/powerpoint/2010/main" val="1405636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753" y="0"/>
            <a:ext cx="7262493" cy="6858000"/>
          </a:xfrm>
          <a:prstGeom prst="rect">
            <a:avLst/>
          </a:prstGeom>
        </p:spPr>
      </p:pic>
      <p:sp>
        <p:nvSpPr>
          <p:cNvPr id="4" name="TextBox 3"/>
          <p:cNvSpPr txBox="1"/>
          <p:nvPr/>
        </p:nvSpPr>
        <p:spPr>
          <a:xfrm>
            <a:off x="6823509" y="3048000"/>
            <a:ext cx="2286000" cy="1754326"/>
          </a:xfrm>
          <a:prstGeom prst="rect">
            <a:avLst/>
          </a:prstGeom>
          <a:noFill/>
        </p:spPr>
        <p:txBody>
          <a:bodyPr wrap="square" rtlCol="0">
            <a:spAutoFit/>
          </a:bodyPr>
          <a:lstStyle/>
          <a:p>
            <a:r>
              <a:rPr lang="en-US" dirty="0">
                <a:solidFill>
                  <a:srgbClr val="C00000"/>
                </a:solidFill>
              </a:rPr>
              <a:t>B3/NIACIN DEFICIENCY</a:t>
            </a:r>
          </a:p>
          <a:p>
            <a:pPr algn="r"/>
            <a:r>
              <a:rPr lang="en-US" dirty="0">
                <a:solidFill>
                  <a:srgbClr val="C00000"/>
                </a:solidFill>
              </a:rPr>
              <a:t>SYMPTOMS : DERMATITIS, DEMENTIA  &amp; DIARRHEA</a:t>
            </a:r>
          </a:p>
        </p:txBody>
      </p:sp>
    </p:spTree>
    <p:extLst>
      <p:ext uri="{BB962C8B-B14F-4D97-AF65-F5344CB8AC3E}">
        <p14:creationId xmlns:p14="http://schemas.microsoft.com/office/powerpoint/2010/main" val="1344505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1560" y="0"/>
            <a:ext cx="5480880" cy="6858000"/>
          </a:xfrm>
          <a:prstGeom prst="rect">
            <a:avLst/>
          </a:prstGeom>
        </p:spPr>
      </p:pic>
    </p:spTree>
    <p:extLst>
      <p:ext uri="{BB962C8B-B14F-4D97-AF65-F5344CB8AC3E}">
        <p14:creationId xmlns:p14="http://schemas.microsoft.com/office/powerpoint/2010/main" val="772608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483" y="0"/>
            <a:ext cx="5405034" cy="6858000"/>
          </a:xfrm>
          <a:prstGeom prst="rect">
            <a:avLst/>
          </a:prstGeom>
        </p:spPr>
      </p:pic>
      <p:sp>
        <p:nvSpPr>
          <p:cNvPr id="4" name="TextBox 3"/>
          <p:cNvSpPr txBox="1"/>
          <p:nvPr/>
        </p:nvSpPr>
        <p:spPr>
          <a:xfrm>
            <a:off x="2198571" y="304800"/>
            <a:ext cx="4419600" cy="646331"/>
          </a:xfrm>
          <a:prstGeom prst="rect">
            <a:avLst/>
          </a:prstGeom>
          <a:noFill/>
        </p:spPr>
        <p:txBody>
          <a:bodyPr wrap="square" rtlCol="0">
            <a:spAutoFit/>
          </a:bodyPr>
          <a:lstStyle/>
          <a:p>
            <a:r>
              <a:rPr lang="en-US" dirty="0">
                <a:solidFill>
                  <a:srgbClr val="C00000"/>
                </a:solidFill>
              </a:rPr>
              <a:t>FATHER STEPHEN T. BADEN BAPTISMAL REG.</a:t>
            </a:r>
          </a:p>
          <a:p>
            <a:pPr algn="ctr"/>
            <a:r>
              <a:rPr lang="en-US" dirty="0">
                <a:solidFill>
                  <a:srgbClr val="C00000"/>
                </a:solidFill>
              </a:rPr>
              <a:t>1830-1841</a:t>
            </a:r>
          </a:p>
        </p:txBody>
      </p:sp>
    </p:spTree>
    <p:extLst>
      <p:ext uri="{BB962C8B-B14F-4D97-AF65-F5344CB8AC3E}">
        <p14:creationId xmlns:p14="http://schemas.microsoft.com/office/powerpoint/2010/main" val="3236315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311"/>
            <a:ext cx="9144000" cy="5563378"/>
          </a:xfrm>
          <a:prstGeom prst="rect">
            <a:avLst/>
          </a:prstGeom>
        </p:spPr>
      </p:pic>
    </p:spTree>
    <p:extLst>
      <p:ext uri="{BB962C8B-B14F-4D97-AF65-F5344CB8AC3E}">
        <p14:creationId xmlns:p14="http://schemas.microsoft.com/office/powerpoint/2010/main" val="2736792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15002" y="-990600"/>
            <a:ext cx="6913997" cy="8839202"/>
          </a:xfrm>
          <a:prstGeom prst="rect">
            <a:avLst/>
          </a:prstGeom>
        </p:spPr>
      </p:pic>
    </p:spTree>
    <p:extLst>
      <p:ext uri="{BB962C8B-B14F-4D97-AF65-F5344CB8AC3E}">
        <p14:creationId xmlns:p14="http://schemas.microsoft.com/office/powerpoint/2010/main" val="1676131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600200"/>
            <a:ext cx="5403346" cy="4112681"/>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02884" y="304800"/>
            <a:ext cx="3841116" cy="5821363"/>
          </a:xfrm>
        </p:spPr>
      </p:pic>
    </p:spTree>
    <p:extLst>
      <p:ext uri="{BB962C8B-B14F-4D97-AF65-F5344CB8AC3E}">
        <p14:creationId xmlns:p14="http://schemas.microsoft.com/office/powerpoint/2010/main" val="348827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53340"/>
            <a:ext cx="7071360" cy="6751320"/>
          </a:xfrm>
          <a:prstGeom prst="rect">
            <a:avLst/>
          </a:prstGeom>
        </p:spPr>
      </p:pic>
    </p:spTree>
    <p:extLst>
      <p:ext uri="{BB962C8B-B14F-4D97-AF65-F5344CB8AC3E}">
        <p14:creationId xmlns:p14="http://schemas.microsoft.com/office/powerpoint/2010/main" val="3521961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057400"/>
            <a:ext cx="3365506" cy="469328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5112619"/>
            <a:ext cx="3505200" cy="151510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52400"/>
            <a:ext cx="3962652" cy="247768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24496"/>
            <a:ext cx="4388617" cy="146205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2708649"/>
            <a:ext cx="3839570" cy="2396751"/>
          </a:xfrm>
          <a:prstGeom prst="rect">
            <a:avLst/>
          </a:prstGeom>
        </p:spPr>
      </p:pic>
    </p:spTree>
    <p:extLst>
      <p:ext uri="{BB962C8B-B14F-4D97-AF65-F5344CB8AC3E}">
        <p14:creationId xmlns:p14="http://schemas.microsoft.com/office/powerpoint/2010/main" val="664169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382" y="0"/>
            <a:ext cx="4957236"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71" y="2590800"/>
            <a:ext cx="3488222" cy="4033925"/>
          </a:xfrm>
          <a:prstGeom prst="rect">
            <a:avLst/>
          </a:prstGeom>
        </p:spPr>
      </p:pic>
    </p:spTree>
    <p:extLst>
      <p:ext uri="{BB962C8B-B14F-4D97-AF65-F5344CB8AC3E}">
        <p14:creationId xmlns:p14="http://schemas.microsoft.com/office/powerpoint/2010/main" val="2707398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90600" y="533400"/>
            <a:ext cx="3222594" cy="3657600"/>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56637"/>
            <a:ext cx="4041775" cy="5717689"/>
          </a:xfrm>
        </p:spPr>
      </p:pic>
      <p:sp>
        <p:nvSpPr>
          <p:cNvPr id="9" name="TextBox 8"/>
          <p:cNvSpPr txBox="1"/>
          <p:nvPr/>
        </p:nvSpPr>
        <p:spPr>
          <a:xfrm>
            <a:off x="685800" y="4648200"/>
            <a:ext cx="3200400" cy="1200329"/>
          </a:xfrm>
          <a:prstGeom prst="rect">
            <a:avLst/>
          </a:prstGeom>
          <a:noFill/>
        </p:spPr>
        <p:txBody>
          <a:bodyPr wrap="square" rtlCol="0">
            <a:spAutoFit/>
          </a:bodyPr>
          <a:lstStyle/>
          <a:p>
            <a:pPr algn="ctr"/>
            <a:r>
              <a:rPr lang="en-US" dirty="0"/>
              <a:t>George Winter</a:t>
            </a:r>
          </a:p>
          <a:p>
            <a:pPr algn="ctr"/>
            <a:r>
              <a:rPr lang="en-US" dirty="0"/>
              <a:t> (a primary resource) </a:t>
            </a:r>
          </a:p>
          <a:p>
            <a:pPr algn="ctr"/>
            <a:r>
              <a:rPr lang="en-US" dirty="0"/>
              <a:t>estimated Nee-</a:t>
            </a:r>
            <a:r>
              <a:rPr lang="en-US" dirty="0" err="1"/>
              <a:t>Boush</a:t>
            </a:r>
            <a:r>
              <a:rPr lang="en-US" dirty="0"/>
              <a:t> @ 60 </a:t>
            </a:r>
            <a:r>
              <a:rPr lang="en-US" dirty="0" err="1"/>
              <a:t>yr</a:t>
            </a:r>
            <a:r>
              <a:rPr lang="en-US" dirty="0"/>
              <a:t> in 1837 = birth </a:t>
            </a:r>
            <a:r>
              <a:rPr lang="en-US" dirty="0" err="1"/>
              <a:t>yr</a:t>
            </a:r>
            <a:r>
              <a:rPr lang="en-US" dirty="0"/>
              <a:t> around 1777 </a:t>
            </a:r>
          </a:p>
        </p:txBody>
      </p:sp>
    </p:spTree>
    <p:extLst>
      <p:ext uri="{BB962C8B-B14F-4D97-AF65-F5344CB8AC3E}">
        <p14:creationId xmlns:p14="http://schemas.microsoft.com/office/powerpoint/2010/main" val="2326913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5516"/>
            <a:ext cx="9144000" cy="4866968"/>
          </a:xfrm>
          <a:prstGeom prst="rect">
            <a:avLst/>
          </a:prstGeom>
        </p:spPr>
      </p:pic>
    </p:spTree>
    <p:extLst>
      <p:ext uri="{BB962C8B-B14F-4D97-AF65-F5344CB8AC3E}">
        <p14:creationId xmlns:p14="http://schemas.microsoft.com/office/powerpoint/2010/main" val="2591732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50" y="209550"/>
            <a:ext cx="7759700" cy="6438900"/>
          </a:xfrm>
          <a:prstGeom prst="rect">
            <a:avLst/>
          </a:prstGeom>
        </p:spPr>
      </p:pic>
    </p:spTree>
    <p:extLst>
      <p:ext uri="{BB962C8B-B14F-4D97-AF65-F5344CB8AC3E}">
        <p14:creationId xmlns:p14="http://schemas.microsoft.com/office/powerpoint/2010/main" val="2072840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461010"/>
            <a:ext cx="4305300" cy="5935980"/>
          </a:xfrm>
          <a:prstGeom prst="rect">
            <a:avLst/>
          </a:prstGeom>
        </p:spPr>
      </p:pic>
      <p:sp>
        <p:nvSpPr>
          <p:cNvPr id="4" name="TextBox 3"/>
          <p:cNvSpPr txBox="1"/>
          <p:nvPr/>
        </p:nvSpPr>
        <p:spPr>
          <a:xfrm>
            <a:off x="2895600" y="990600"/>
            <a:ext cx="3429000"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A </a:t>
            </a:r>
            <a:r>
              <a:rPr lang="en-US" sz="1600" b="1" dirty="0" err="1"/>
              <a:t>dit</a:t>
            </a:r>
            <a:r>
              <a:rPr lang="en-US" sz="1600" b="1" dirty="0"/>
              <a:t> name</a:t>
            </a:r>
            <a:r>
              <a:rPr lang="en-US" sz="1600" dirty="0"/>
              <a:t> is an alias or nickname, in essence a second surname, given to a family…. A </a:t>
            </a:r>
            <a:r>
              <a:rPr lang="en-US" sz="1600" b="1" dirty="0" err="1"/>
              <a:t>dit</a:t>
            </a:r>
            <a:r>
              <a:rPr lang="en-US" sz="1600" b="1" dirty="0"/>
              <a:t> name</a:t>
            </a:r>
            <a:r>
              <a:rPr lang="en-US" sz="1600" dirty="0"/>
              <a:t> doesn't usually apply to one person, but to many members and generations of a family.</a:t>
            </a:r>
            <a:endParaRPr lang="en-US" sz="1600" dirty="0">
              <a:effectLst/>
            </a:endParaRPr>
          </a:p>
        </p:txBody>
      </p:sp>
    </p:spTree>
    <p:extLst>
      <p:ext uri="{BB962C8B-B14F-4D97-AF65-F5344CB8AC3E}">
        <p14:creationId xmlns:p14="http://schemas.microsoft.com/office/powerpoint/2010/main" val="2638053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1981200" y="990600"/>
            <a:ext cx="4648200" cy="5641305"/>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01327"/>
            <a:ext cx="7085317" cy="937309"/>
          </a:xfrm>
          <a:prstGeom prst="rect">
            <a:avLst/>
          </a:prstGeom>
        </p:spPr>
      </p:pic>
      <p:sp>
        <p:nvSpPr>
          <p:cNvPr id="9" name="TextBox 8"/>
          <p:cNvSpPr txBox="1"/>
          <p:nvPr/>
        </p:nvSpPr>
        <p:spPr>
          <a:xfrm>
            <a:off x="6553200" y="1447800"/>
            <a:ext cx="2133600" cy="73866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a:t>This is not an image of Louis Vieux Sr. …it is Jacob John Derringer</a:t>
            </a:r>
          </a:p>
        </p:txBody>
      </p:sp>
    </p:spTree>
    <p:extLst>
      <p:ext uri="{BB962C8B-B14F-4D97-AF65-F5344CB8AC3E}">
        <p14:creationId xmlns:p14="http://schemas.microsoft.com/office/powerpoint/2010/main" val="1728857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flipV="1">
            <a:off x="457200" y="228600"/>
            <a:ext cx="8229600" cy="46038"/>
          </a:xfrm>
        </p:spPr>
        <p:txBody>
          <a:bodyPr>
            <a:normAutofit fontScale="90000"/>
          </a:bodyPr>
          <a:lstStyle/>
          <a:p>
            <a:endParaRPr lang="en-US"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609600"/>
            <a:ext cx="3887210" cy="5302155"/>
          </a:xfrm>
        </p:spPr>
      </p:pic>
      <p:sp>
        <p:nvSpPr>
          <p:cNvPr id="11" name="TextBox 10"/>
          <p:cNvSpPr txBox="1"/>
          <p:nvPr/>
        </p:nvSpPr>
        <p:spPr>
          <a:xfrm>
            <a:off x="990600" y="609600"/>
            <a:ext cx="3048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LOUIS VIEUX SR. </a:t>
            </a:r>
          </a:p>
        </p:txBody>
      </p:sp>
      <p:pic>
        <p:nvPicPr>
          <p:cNvPr id="15" name="Content Placeholder 1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60669" y="1600200"/>
            <a:ext cx="3613662" cy="4525963"/>
          </a:xfrm>
        </p:spPr>
      </p:pic>
      <p:sp>
        <p:nvSpPr>
          <p:cNvPr id="16" name="TextBox 15"/>
          <p:cNvSpPr txBox="1"/>
          <p:nvPr/>
        </p:nvSpPr>
        <p:spPr>
          <a:xfrm>
            <a:off x="5105400" y="457200"/>
            <a:ext cx="32766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Pg. from “Legacy of the Talking Crow” book about  JACOB  JOHN DERRINGER  aka Indian John  medicine man</a:t>
            </a:r>
          </a:p>
        </p:txBody>
      </p:sp>
    </p:spTree>
    <p:extLst>
      <p:ext uri="{BB962C8B-B14F-4D97-AF65-F5344CB8AC3E}">
        <p14:creationId xmlns:p14="http://schemas.microsoft.com/office/powerpoint/2010/main" val="3854516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382000" cy="66171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endParaRPr lang="en-US" sz="1600" dirty="0"/>
          </a:p>
          <a:p>
            <a:r>
              <a:rPr lang="en-US" sz="1600" dirty="0"/>
              <a:t>SEEK out Elders and or the Family Historian seems as if most families have one  …and listen, ask and learn...</a:t>
            </a:r>
          </a:p>
          <a:p>
            <a:endParaRPr lang="en-US" sz="1600" dirty="0"/>
          </a:p>
          <a:p>
            <a:r>
              <a:rPr lang="en-US" sz="1600" dirty="0"/>
              <a:t>Also try to LOCATE THEIR HARD EARNED  FAMILY RESEARCH …inherited and gifted …and hopefully never lost! </a:t>
            </a:r>
          </a:p>
          <a:p>
            <a:endParaRPr lang="en-US" sz="1600" dirty="0"/>
          </a:p>
          <a:p>
            <a:r>
              <a:rPr lang="en-US" sz="1600" dirty="0"/>
              <a:t>REVISIT YOUR NOTES; BOOKS, RESOURCES….again and again …recognition will be based on your knowledge base and as it grows so will your ability to recognize key family information…….</a:t>
            </a:r>
          </a:p>
          <a:p>
            <a:endParaRPr lang="en-US" sz="1600" dirty="0"/>
          </a:p>
          <a:p>
            <a:r>
              <a:rPr lang="en-US" sz="1600" dirty="0"/>
              <a:t>Sometimes some of the best resources and leads … is never were you imagined …….. </a:t>
            </a:r>
          </a:p>
          <a:p>
            <a:endParaRPr lang="en-US" sz="1600" dirty="0"/>
          </a:p>
          <a:p>
            <a:r>
              <a:rPr lang="en-US" sz="1600" dirty="0"/>
              <a:t>Google </a:t>
            </a:r>
            <a:r>
              <a:rPr lang="en-US" sz="1600" dirty="0" err="1"/>
              <a:t>Google</a:t>
            </a:r>
            <a:r>
              <a:rPr lang="en-US" sz="1600" dirty="0"/>
              <a:t> </a:t>
            </a:r>
            <a:r>
              <a:rPr lang="en-US" sz="1600" dirty="0" err="1"/>
              <a:t>Google</a:t>
            </a:r>
            <a:r>
              <a:rPr lang="en-US" sz="1600" dirty="0"/>
              <a:t> ….everything  and anything ….</a:t>
            </a:r>
          </a:p>
          <a:p>
            <a:endParaRPr lang="en-US" sz="1600" dirty="0"/>
          </a:p>
          <a:p>
            <a:r>
              <a:rPr lang="en-US" sz="1600" dirty="0"/>
              <a:t>Always  look for and at the resource attributed to family history information and always find two or more forms of documentation etc.  to support information …when using information please provide source for those coming behind ….and question if there is no source given …you do not want to perpetuate half truths or misleading information </a:t>
            </a:r>
          </a:p>
          <a:p>
            <a:endParaRPr lang="en-US" sz="1600" dirty="0"/>
          </a:p>
          <a:p>
            <a:r>
              <a:rPr lang="en-US" sz="1600" dirty="0"/>
              <a:t>AND OF COURSE IF ALL ELSE FAILS …PLEASE CONTACT ME @ cthompson@potawatomi.org</a:t>
            </a:r>
          </a:p>
          <a:p>
            <a:r>
              <a:rPr lang="en-US" sz="1600" dirty="0"/>
              <a:t>CPN CHC ARCHIVES 405-878-5830 </a:t>
            </a:r>
          </a:p>
          <a:p>
            <a:r>
              <a:rPr lang="en-US" sz="1600" dirty="0"/>
              <a:t>JUST ASK FOR “CZAR” OR FAMILY HISTORY PERSON ETC…..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7753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 y="579120"/>
            <a:ext cx="8275320" cy="5699760"/>
          </a:xfrm>
          <a:prstGeom prst="rect">
            <a:avLst/>
          </a:prstGeom>
        </p:spPr>
      </p:pic>
      <p:sp>
        <p:nvSpPr>
          <p:cNvPr id="3" name="TextBox 2"/>
          <p:cNvSpPr txBox="1"/>
          <p:nvPr/>
        </p:nvSpPr>
        <p:spPr>
          <a:xfrm>
            <a:off x="5334000" y="228600"/>
            <a:ext cx="320040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solidFill>
                  <a:srgbClr val="C00000"/>
                </a:solidFill>
              </a:rPr>
              <a:t>144 INDIVIDUALS LISTED ON THIS ACCOUNT OF THE 1872 or Act of 1872</a:t>
            </a:r>
          </a:p>
        </p:txBody>
      </p:sp>
      <p:sp>
        <p:nvSpPr>
          <p:cNvPr id="4" name="TextBox 3"/>
          <p:cNvSpPr txBox="1"/>
          <p:nvPr/>
        </p:nvSpPr>
        <p:spPr>
          <a:xfrm>
            <a:off x="152400" y="152400"/>
            <a:ext cx="46482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dirty="0"/>
              <a:t>Cert. in front of a number is in reference to the Act of 1872 </a:t>
            </a:r>
            <a:r>
              <a:rPr lang="en-US" sz="1600" dirty="0" err="1"/>
              <a:t>Allottees</a:t>
            </a:r>
            <a:endParaRPr lang="en-US" sz="1600" dirty="0"/>
          </a:p>
        </p:txBody>
      </p:sp>
      <p:sp>
        <p:nvSpPr>
          <p:cNvPr id="5" name="TextBox 4"/>
          <p:cNvSpPr txBox="1"/>
          <p:nvPr/>
        </p:nvSpPr>
        <p:spPr>
          <a:xfrm>
            <a:off x="762000" y="4750474"/>
            <a:ext cx="7848600" cy="184665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Good resource to understanding the allotment process of our tribe</a:t>
            </a:r>
          </a:p>
          <a:p>
            <a:r>
              <a:rPr lang="en-US" dirty="0"/>
              <a:t> </a:t>
            </a:r>
            <a:r>
              <a:rPr lang="en-US" b="1" dirty="0"/>
              <a:t>The Cultural Politics of Land: </a:t>
            </a:r>
            <a:endParaRPr lang="en-US" dirty="0"/>
          </a:p>
          <a:p>
            <a:r>
              <a:rPr lang="en-US" b="1" dirty="0"/>
              <a:t>Citizen Potawatomi Allotment and Citizenship in Kansas and Indian Territory, 1861-1891 </a:t>
            </a:r>
            <a:r>
              <a:rPr lang="en-US" dirty="0"/>
              <a:t> by Dr. Kelli Mosteller CHC director </a:t>
            </a:r>
            <a:r>
              <a:rPr lang="en-US" sz="1200" dirty="0"/>
              <a:t>[also note dissertation information provided by Dennis Place, Politics, and Property: Negotiating Allotment and Citizenship for the Citizen Potawatomi, 1861 -1891Kelli Jean Mosteller, </a:t>
            </a:r>
            <a:r>
              <a:rPr lang="en-US" sz="1200" dirty="0" err="1"/>
              <a:t>Ph.D</a:t>
            </a:r>
            <a:r>
              <a:rPr lang="en-US" sz="1200" dirty="0"/>
              <a:t>]</a:t>
            </a:r>
          </a:p>
          <a:p>
            <a:endParaRPr lang="en-US" dirty="0"/>
          </a:p>
        </p:txBody>
      </p:sp>
    </p:spTree>
    <p:extLst>
      <p:ext uri="{BB962C8B-B14F-4D97-AF65-F5344CB8AC3E}">
        <p14:creationId xmlns:p14="http://schemas.microsoft.com/office/powerpoint/2010/main" val="62733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152400"/>
            <a:ext cx="8229600" cy="2031325"/>
          </a:xfrm>
          <a:prstGeom prst="rect">
            <a:avLst/>
          </a:prstGeom>
          <a:noFill/>
        </p:spPr>
        <p:txBody>
          <a:bodyPr wrap="square" rtlCol="0">
            <a:spAutoFit/>
          </a:bodyPr>
          <a:lstStyle/>
          <a:p>
            <a:pPr algn="ctr"/>
            <a:r>
              <a:rPr lang="en-US" dirty="0"/>
              <a:t>CPN CHC ARCHIVES RESOURCES </a:t>
            </a:r>
          </a:p>
          <a:p>
            <a:pPr algn="ctr"/>
            <a:endParaRPr lang="en-US" dirty="0"/>
          </a:p>
          <a:p>
            <a:pPr algn="ctr"/>
            <a:r>
              <a:rPr lang="en-US" dirty="0"/>
              <a:t>FAMILY MANUSCRIPTS , TRIBAL HERITAGE PROJECT VIDEO/INTERVIEWS and COLLECTIONS</a:t>
            </a:r>
          </a:p>
          <a:p>
            <a:endParaRPr lang="en-US" dirty="0"/>
          </a:p>
          <a:p>
            <a:r>
              <a:rPr lang="en-US" dirty="0"/>
              <a:t>FAMILY MANUSCRIPTS aka FAMILY COLLECTIONS  aka GRAY DOCUMENT BOXES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10" y="1864615"/>
            <a:ext cx="7383780" cy="1059180"/>
          </a:xfrm>
          <a:prstGeom prst="rect">
            <a:avLst/>
          </a:prstGeom>
        </p:spPr>
      </p:pic>
      <p:sp>
        <p:nvSpPr>
          <p:cNvPr id="5" name="TextBox 4"/>
          <p:cNvSpPr txBox="1"/>
          <p:nvPr/>
        </p:nvSpPr>
        <p:spPr>
          <a:xfrm>
            <a:off x="533400" y="3124200"/>
            <a:ext cx="7924800" cy="4431983"/>
          </a:xfrm>
          <a:prstGeom prst="rect">
            <a:avLst/>
          </a:prstGeom>
          <a:noFill/>
        </p:spPr>
        <p:txBody>
          <a:bodyPr wrap="square" rtlCol="0">
            <a:spAutoFit/>
          </a:bodyPr>
          <a:lstStyle/>
          <a:p>
            <a:pPr algn="ctr"/>
            <a:r>
              <a:rPr lang="en-US" sz="1600" dirty="0"/>
              <a:t>SPELLING DOES NOT COUNT .....OR DOES IT? Just be aware of the possibilities!</a:t>
            </a:r>
          </a:p>
          <a:p>
            <a:pPr algn="ctr"/>
            <a:r>
              <a:rPr lang="en-US" sz="1600" dirty="0"/>
              <a:t>Phonetics is your friend …and understanding the vowel sounds in other languages helps  also French version of Steven, Stephan is Etienne …Eli is Hilary</a:t>
            </a:r>
          </a:p>
          <a:p>
            <a:pPr algn="ctr"/>
            <a:endParaRPr lang="en-US" sz="1600" dirty="0"/>
          </a:p>
          <a:p>
            <a:pPr algn="ctr"/>
            <a:r>
              <a:rPr lang="en-US" sz="1600" dirty="0"/>
              <a:t>People married and remarried and I am surprised at how many actually divorce or leave a marriage to both remarry create some interesting family dynamics!</a:t>
            </a:r>
          </a:p>
          <a:p>
            <a:pPr algn="ctr"/>
            <a:endParaRPr lang="en-US" sz="1600" dirty="0"/>
          </a:p>
          <a:p>
            <a:pPr algn="ctr"/>
            <a:r>
              <a:rPr lang="en-US" sz="1600" dirty="0"/>
              <a:t>Everyone named their children after their siblings …sometimes creating to I have the correct Margaret???? ….Auntie or Niece? Birthdates/years are important</a:t>
            </a:r>
          </a:p>
          <a:p>
            <a:pPr algn="ctr"/>
            <a:endParaRPr lang="en-US" sz="1600" dirty="0"/>
          </a:p>
          <a:p>
            <a:pPr algn="ctr"/>
            <a:r>
              <a:rPr lang="en-US" sz="1600" dirty="0"/>
              <a:t>You know your ancestor’s surname was Melot/Melott  but is spelled </a:t>
            </a:r>
            <a:r>
              <a:rPr lang="en-US" sz="1600" dirty="0" err="1"/>
              <a:t>Milot</a:t>
            </a:r>
            <a:r>
              <a:rPr lang="en-US" sz="1600" dirty="0"/>
              <a:t> on the 1887 and Melot on the 1873</a:t>
            </a:r>
          </a:p>
          <a:p>
            <a:pPr algn="ctr"/>
            <a:endParaRPr lang="en-US" dirty="0"/>
          </a:p>
          <a:p>
            <a:pPr algn="ctr"/>
            <a:r>
              <a:rPr lang="en-US" dirty="0"/>
              <a:t> </a:t>
            </a:r>
          </a:p>
          <a:p>
            <a:pPr algn="ctr"/>
            <a:endParaRPr lang="en-US" dirty="0"/>
          </a:p>
          <a:p>
            <a:pPr algn="ctr"/>
            <a:endParaRPr lang="en-US" dirty="0"/>
          </a:p>
          <a:p>
            <a:pPr algn="ctr"/>
            <a:r>
              <a:rPr lang="en-US" dirty="0"/>
              <a:t> </a:t>
            </a:r>
          </a:p>
        </p:txBody>
      </p:sp>
    </p:spTree>
    <p:extLst>
      <p:ext uri="{BB962C8B-B14F-4D97-AF65-F5344CB8AC3E}">
        <p14:creationId xmlns:p14="http://schemas.microsoft.com/office/powerpoint/2010/main" val="2211382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2933"/>
            <a:ext cx="9144000" cy="4212133"/>
          </a:xfrm>
          <a:prstGeom prst="rect">
            <a:avLst/>
          </a:prstGeom>
        </p:spPr>
      </p:pic>
    </p:spTree>
    <p:extLst>
      <p:ext uri="{BB962C8B-B14F-4D97-AF65-F5344CB8AC3E}">
        <p14:creationId xmlns:p14="http://schemas.microsoft.com/office/powerpoint/2010/main" val="2571544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3271838"/>
          </a:xfrm>
          <a:prstGeom prst="rect">
            <a:avLst/>
          </a:prstGeom>
        </p:spPr>
      </p:pic>
    </p:spTree>
    <p:extLst>
      <p:ext uri="{BB962C8B-B14F-4D97-AF65-F5344CB8AC3E}">
        <p14:creationId xmlns:p14="http://schemas.microsoft.com/office/powerpoint/2010/main" val="6001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196669"/>
            <a:ext cx="7848600" cy="3661331"/>
          </a:xfrm>
          <a:prstGeom prst="rect">
            <a:avLst/>
          </a:prstGeom>
          <a:ln w="28575">
            <a:solidFill>
              <a:srgbClr val="FF0000"/>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19"/>
            <a:ext cx="8923020" cy="4023360"/>
          </a:xfrm>
          <a:prstGeom prst="rect">
            <a:avLst/>
          </a:prstGeom>
          <a:ln w="38100">
            <a:solidFill>
              <a:schemeClr val="tx1"/>
            </a:solidFill>
          </a:ln>
        </p:spPr>
      </p:pic>
    </p:spTree>
    <p:extLst>
      <p:ext uri="{BB962C8B-B14F-4D97-AF65-F5344CB8AC3E}">
        <p14:creationId xmlns:p14="http://schemas.microsoft.com/office/powerpoint/2010/main" val="4035057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3271838"/>
          </a:xfrm>
          <a:prstGeom prst="rect">
            <a:avLst/>
          </a:prstGeom>
        </p:spPr>
      </p:pic>
    </p:spTree>
    <p:extLst>
      <p:ext uri="{BB962C8B-B14F-4D97-AF65-F5344CB8AC3E}">
        <p14:creationId xmlns:p14="http://schemas.microsoft.com/office/powerpoint/2010/main" val="3488524713"/>
      </p:ext>
    </p:extLst>
  </p:cSld>
  <p:clrMapOvr>
    <a:masterClrMapping/>
  </p:clrMapOvr>
</p:sld>
</file>

<file path=ppt/theme/theme1.xml><?xml version="1.0" encoding="utf-8"?>
<a:theme xmlns:a="http://schemas.openxmlformats.org/drawingml/2006/main" name="cpn genea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cpn genealogy</Template>
  <TotalTime>2955</TotalTime>
  <Words>723</Words>
  <Application>Microsoft Office PowerPoint</Application>
  <PresentationFormat>On-screen Show (4:3)</PresentationFormat>
  <Paragraphs>75</Paragraphs>
  <Slides>36</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cpn genealogy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Isabelle Pettifer Schalles Murrey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Czarina Thompson</dc:creator>
  <cp:lastModifiedBy>Eva Marie Carney</cp:lastModifiedBy>
  <cp:revision>36</cp:revision>
  <dcterms:created xsi:type="dcterms:W3CDTF">2021-03-10T14:33:59Z</dcterms:created>
  <dcterms:modified xsi:type="dcterms:W3CDTF">2021-03-12T18:12:58Z</dcterms:modified>
</cp:coreProperties>
</file>